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8" r:id="rId3"/>
    <p:sldId id="259" r:id="rId4"/>
    <p:sldId id="257" r:id="rId5"/>
    <p:sldId id="282" r:id="rId6"/>
    <p:sldId id="268" r:id="rId7"/>
    <p:sldId id="260" r:id="rId8"/>
    <p:sldId id="276" r:id="rId9"/>
    <p:sldId id="262" r:id="rId10"/>
    <p:sldId id="278" r:id="rId11"/>
    <p:sldId id="279" r:id="rId12"/>
    <p:sldId id="280" r:id="rId13"/>
    <p:sldId id="281" r:id="rId14"/>
    <p:sldId id="271" r:id="rId15"/>
    <p:sldId id="27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230"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eitl y Sleid">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y-GB"/>
              <a:t>Cliciwch i olygu arddull teitl y Meistr</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y-GB"/>
              <a:t>Cliciwch i olygu arddull is-deitl y Meistr</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itl a Thestun Fertigo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a:t>Cliciwch i olygu arddull teitl y Meistr</a:t>
            </a:r>
            <a:endParaRPr lang="en-US" dirty="0"/>
          </a:p>
        </p:txBody>
      </p:sp>
      <p:sp>
        <p:nvSpPr>
          <p:cNvPr id="3" name="Vertical Text Placeholder 2"/>
          <p:cNvSpPr>
            <a:spLocks noGrp="1"/>
          </p:cNvSpPr>
          <p:nvPr>
            <p:ph type="body" orient="vert" idx="1"/>
          </p:nvPr>
        </p:nvSpPr>
        <p:spPr/>
        <p:txBody>
          <a:bodyPr vert="eaVert"/>
          <a:lstStyle/>
          <a:p>
            <a:pPr lvl="0"/>
            <a:r>
              <a:rPr lang="cy-GB"/>
              <a:t>Cliciwch i olygu'r arddulliau testun Meistr</a:t>
            </a:r>
          </a:p>
          <a:p>
            <a:pPr lvl="1"/>
            <a:r>
              <a:rPr lang="cy-GB"/>
              <a:t>Ail lefel</a:t>
            </a:r>
          </a:p>
          <a:p>
            <a:pPr lvl="2"/>
            <a:r>
              <a:rPr lang="cy-GB"/>
              <a:t>Trydedd lefel</a:t>
            </a:r>
          </a:p>
          <a:p>
            <a:pPr lvl="3"/>
            <a:r>
              <a:rPr lang="cy-GB"/>
              <a:t>Pedwaredd lefel</a:t>
            </a:r>
          </a:p>
          <a:p>
            <a:pPr lvl="4"/>
            <a:r>
              <a:rPr lang="cy-GB"/>
              <a:t>Pumed lefel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itl Fertigol a Thestu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y-GB"/>
              <a:t>Cliciwch i olygu arddull teitl y Meistr</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y-GB"/>
              <a:t>Cliciwch i olygu'r arddulliau testun Meistr</a:t>
            </a:r>
          </a:p>
          <a:p>
            <a:pPr lvl="1"/>
            <a:r>
              <a:rPr lang="cy-GB"/>
              <a:t>Ail lefel</a:t>
            </a:r>
          </a:p>
          <a:p>
            <a:pPr lvl="2"/>
            <a:r>
              <a:rPr lang="cy-GB"/>
              <a:t>Trydedd lefel</a:t>
            </a:r>
          </a:p>
          <a:p>
            <a:pPr lvl="3"/>
            <a:r>
              <a:rPr lang="cy-GB"/>
              <a:t>Pedwaredd lefel</a:t>
            </a:r>
          </a:p>
          <a:p>
            <a:pPr lvl="4"/>
            <a:r>
              <a:rPr lang="cy-GB"/>
              <a:t>Pumed lefel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eitl a Chynnw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a:t>Cliciwch i olygu arddull teitl y Meistr</a:t>
            </a:r>
            <a:endParaRPr lang="en-US" dirty="0"/>
          </a:p>
        </p:txBody>
      </p:sp>
      <p:sp>
        <p:nvSpPr>
          <p:cNvPr id="3" name="Content Placeholder 2"/>
          <p:cNvSpPr>
            <a:spLocks noGrp="1"/>
          </p:cNvSpPr>
          <p:nvPr>
            <p:ph idx="1"/>
          </p:nvPr>
        </p:nvSpPr>
        <p:spPr/>
        <p:txBody>
          <a:bodyPr/>
          <a:lstStyle/>
          <a:p>
            <a:pPr lvl="0"/>
            <a:r>
              <a:rPr lang="cy-GB"/>
              <a:t>Cliciwch i olygu'r arddulliau testun Meistr</a:t>
            </a:r>
          </a:p>
          <a:p>
            <a:pPr lvl="1"/>
            <a:r>
              <a:rPr lang="cy-GB"/>
              <a:t>Ail lefel</a:t>
            </a:r>
          </a:p>
          <a:p>
            <a:pPr lvl="2"/>
            <a:r>
              <a:rPr lang="cy-GB"/>
              <a:t>Trydedd lefel</a:t>
            </a:r>
          </a:p>
          <a:p>
            <a:pPr lvl="3"/>
            <a:r>
              <a:rPr lang="cy-GB"/>
              <a:t>Pedwaredd lefel</a:t>
            </a:r>
          </a:p>
          <a:p>
            <a:pPr lvl="4"/>
            <a:r>
              <a:rPr lang="cy-GB"/>
              <a:t>Pumed lefel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Pennyn Adra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y-GB"/>
              <a:t>Cliciwch i olygu arddull teitl y Meistr</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y-GB"/>
              <a:t>Cliciwch i olygu'r arddulliau testun Meistr</a:t>
            </a:r>
          </a:p>
        </p:txBody>
      </p:sp>
      <p:sp>
        <p:nvSpPr>
          <p:cNvPr id="7" name="Date Placeholder 6"/>
          <p:cNvSpPr>
            <a:spLocks noGrp="1"/>
          </p:cNvSpPr>
          <p:nvPr>
            <p:ph type="dt" sz="half" idx="10"/>
          </p:nvPr>
        </p:nvSpPr>
        <p:spPr/>
        <p:txBody>
          <a:bodyPr/>
          <a:lstStyle/>
          <a:p>
            <a:fld id="{1160EA64-D806-43AC-9DF2-F8C432F32B4C}" type="datetimeFigureOut">
              <a:rPr lang="en-US" dirty="0"/>
              <a:t>11/20/2023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au Gynnw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a:t>Cliciwch i olygu arddull teitl y Meistr</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y-GB"/>
              <a:t>Cliciwch i olygu'r arddulliau testun Meistr</a:t>
            </a:r>
          </a:p>
          <a:p>
            <a:pPr lvl="1"/>
            <a:r>
              <a:rPr lang="cy-GB"/>
              <a:t>Ail lefel</a:t>
            </a:r>
          </a:p>
          <a:p>
            <a:pPr lvl="2"/>
            <a:r>
              <a:rPr lang="cy-GB"/>
              <a:t>Trydedd lefel</a:t>
            </a:r>
          </a:p>
          <a:p>
            <a:pPr lvl="3"/>
            <a:r>
              <a:rPr lang="cy-GB"/>
              <a:t>Pedwaredd lefel</a:t>
            </a:r>
          </a:p>
          <a:p>
            <a:pPr lvl="4"/>
            <a:r>
              <a:rPr lang="cy-GB"/>
              <a:t>Pumed lefel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y-GB"/>
              <a:t>Cliciwch i olygu'r arddulliau testun Meistr</a:t>
            </a:r>
          </a:p>
          <a:p>
            <a:pPr lvl="1"/>
            <a:r>
              <a:rPr lang="cy-GB"/>
              <a:t>Ail lefel</a:t>
            </a:r>
          </a:p>
          <a:p>
            <a:pPr lvl="2"/>
            <a:r>
              <a:rPr lang="cy-GB"/>
              <a:t>Trydedd lefel</a:t>
            </a:r>
          </a:p>
          <a:p>
            <a:pPr lvl="3"/>
            <a:r>
              <a:rPr lang="cy-GB"/>
              <a:t>Pedwaredd lefel</a:t>
            </a:r>
          </a:p>
          <a:p>
            <a:pPr lvl="4"/>
            <a:r>
              <a:rPr lang="cy-GB"/>
              <a:t>Pumed lefel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11/20/2023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ymhariaeth">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y-GB"/>
              <a:t>Cliciwch i olygu'r arddulliau testun Meistr</a:t>
            </a:r>
          </a:p>
        </p:txBody>
      </p:sp>
      <p:sp>
        <p:nvSpPr>
          <p:cNvPr id="4" name="Content Placeholder 3"/>
          <p:cNvSpPr>
            <a:spLocks noGrp="1"/>
          </p:cNvSpPr>
          <p:nvPr>
            <p:ph sz="half" idx="2"/>
          </p:nvPr>
        </p:nvSpPr>
        <p:spPr>
          <a:xfrm>
            <a:off x="1583436" y="3143250"/>
            <a:ext cx="4270248" cy="2596776"/>
          </a:xfrm>
        </p:spPr>
        <p:txBody>
          <a:bodyPr/>
          <a:lstStyle/>
          <a:p>
            <a:pPr lvl="0"/>
            <a:r>
              <a:rPr lang="cy-GB"/>
              <a:t>Cliciwch i olygu'r arddulliau testun Meistr</a:t>
            </a:r>
          </a:p>
          <a:p>
            <a:pPr lvl="1"/>
            <a:r>
              <a:rPr lang="cy-GB"/>
              <a:t>Ail lefel</a:t>
            </a:r>
          </a:p>
          <a:p>
            <a:pPr lvl="2"/>
            <a:r>
              <a:rPr lang="cy-GB"/>
              <a:t>Trydedd lefel</a:t>
            </a:r>
          </a:p>
          <a:p>
            <a:pPr lvl="3"/>
            <a:r>
              <a:rPr lang="cy-GB"/>
              <a:t>Pedwaredd lefel</a:t>
            </a:r>
          </a:p>
          <a:p>
            <a:pPr lvl="4"/>
            <a:r>
              <a:rPr lang="cy-GB"/>
              <a:t>Pumed lefel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y-GB"/>
              <a:t>Cliciwch i olygu'r arddulliau testun Meistr</a:t>
            </a:r>
          </a:p>
          <a:p>
            <a:pPr lvl="1"/>
            <a:r>
              <a:rPr lang="cy-GB"/>
              <a:t>Ail lefel</a:t>
            </a:r>
          </a:p>
          <a:p>
            <a:pPr lvl="2"/>
            <a:r>
              <a:rPr lang="cy-GB"/>
              <a:t>Trydedd lefel</a:t>
            </a:r>
          </a:p>
          <a:p>
            <a:pPr lvl="3"/>
            <a:r>
              <a:rPr lang="cy-GB"/>
              <a:t>Pedwaredd lefel</a:t>
            </a:r>
          </a:p>
          <a:p>
            <a:pPr lvl="4"/>
            <a:r>
              <a:rPr lang="cy-GB"/>
              <a:t>Pumed lefel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y-GB"/>
              <a:t>Cliciwch i olygu'r arddulliau testun Meistr</a:t>
            </a:r>
          </a:p>
        </p:txBody>
      </p:sp>
      <p:sp>
        <p:nvSpPr>
          <p:cNvPr id="7" name="Date Placeholder 6"/>
          <p:cNvSpPr>
            <a:spLocks noGrp="1"/>
          </p:cNvSpPr>
          <p:nvPr>
            <p:ph type="dt" sz="half" idx="10"/>
          </p:nvPr>
        </p:nvSpPr>
        <p:spPr/>
        <p:txBody>
          <a:bodyPr/>
          <a:lstStyle/>
          <a:p>
            <a:fld id="{4F7D4976-E339-4826-83B7-FBD03F55ECF8}" type="datetimeFigureOut">
              <a:rPr lang="en-US" dirty="0"/>
              <a:t>11/20/2023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y-GB"/>
              <a:t>Cliciwch i olygu arddull teitl y Meistr</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eitl yn Uni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a:t>Cliciwch i olygu arddull teitl y Meistr</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Gwa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ynnwys gyda Phennawd">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y-GB"/>
              <a:t>Cliciwch i olygu arddull teitl y Meistr</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y-GB"/>
              <a:t>Cliciwch i olygu'r arddulliau testun Meistr</a:t>
            </a:r>
          </a:p>
          <a:p>
            <a:pPr lvl="1"/>
            <a:r>
              <a:rPr lang="cy-GB"/>
              <a:t>Ail lefel</a:t>
            </a:r>
          </a:p>
          <a:p>
            <a:pPr lvl="2"/>
            <a:r>
              <a:rPr lang="cy-GB"/>
              <a:t>Trydedd lefel</a:t>
            </a:r>
          </a:p>
          <a:p>
            <a:pPr lvl="3"/>
            <a:r>
              <a:rPr lang="cy-GB"/>
              <a:t>Pedwaredd lefel</a:t>
            </a:r>
          </a:p>
          <a:p>
            <a:pPr lvl="4"/>
            <a:r>
              <a:rPr lang="cy-GB"/>
              <a:t>Pumed lefel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y-GB"/>
              <a:t>Cliciwch i olygu'r arddulliau testun Meistr</a:t>
            </a:r>
          </a:p>
        </p:txBody>
      </p:sp>
      <p:sp>
        <p:nvSpPr>
          <p:cNvPr id="9" name="Date Placeholder 8"/>
          <p:cNvSpPr>
            <a:spLocks noGrp="1"/>
          </p:cNvSpPr>
          <p:nvPr>
            <p:ph type="dt" sz="half" idx="10"/>
          </p:nvPr>
        </p:nvSpPr>
        <p:spPr/>
        <p:txBody>
          <a:bodyPr/>
          <a:lstStyle/>
          <a:p>
            <a:fld id="{D1BE4249-C0D0-4B06-8692-E8BB871AF643}" type="datetimeFigureOut">
              <a:rPr lang="en-US" dirty="0"/>
              <a:t>11/20/2023</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Llun gyda Phennawd">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y-GB"/>
              <a:t>Cliciwch i olygu arddull teitl y Meistr</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y-GB"/>
              <a:t>Cliciwch eicon i ychwanegu llun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y-GB"/>
              <a:t>Cliciwch i olygu'r arddulliau testun Meistr</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11/20/2023</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y-GB"/>
              <a:t>Cliciwch i olygu arddull teitl y Meistr</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cy-GB"/>
              <a:t>Cliciwch i olygu'r arddulliau testun Meistr</a:t>
            </a:r>
          </a:p>
          <a:p>
            <a:pPr lvl="1"/>
            <a:r>
              <a:rPr lang="cy-GB"/>
              <a:t>Ail lefel</a:t>
            </a:r>
          </a:p>
          <a:p>
            <a:pPr lvl="2"/>
            <a:r>
              <a:rPr lang="cy-GB"/>
              <a:t>Trydedd lefel</a:t>
            </a:r>
          </a:p>
          <a:p>
            <a:pPr lvl="3"/>
            <a:r>
              <a:rPr lang="cy-GB"/>
              <a:t>Pedwaredd lefel</a:t>
            </a:r>
          </a:p>
          <a:p>
            <a:pPr lvl="4"/>
            <a:r>
              <a:rPr lang="cy-GB"/>
              <a:t>Pumed lefel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11/20/2023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itl 1">
            <a:extLst>
              <a:ext uri="{FF2B5EF4-FFF2-40B4-BE49-F238E27FC236}">
                <a16:creationId xmlns:a16="http://schemas.microsoft.com/office/drawing/2014/main" id="{89FA3BC6-75C0-0FB9-6D68-BEE2D9FB4498}"/>
              </a:ext>
            </a:extLst>
          </p:cNvPr>
          <p:cNvSpPr>
            <a:spLocks noGrp="1"/>
          </p:cNvSpPr>
          <p:nvPr>
            <p:ph type="ctrTitle"/>
          </p:nvPr>
        </p:nvSpPr>
        <p:spPr>
          <a:xfrm>
            <a:off x="1292087" y="2416561"/>
            <a:ext cx="8991600" cy="1645920"/>
          </a:xfrm>
        </p:spPr>
        <p:txBody>
          <a:bodyPr/>
          <a:lstStyle/>
          <a:p>
            <a:r>
              <a:rPr lang="cy-GB" dirty="0" err="1"/>
              <a:t>Why</a:t>
            </a:r>
            <a:r>
              <a:rPr lang="cy-GB" dirty="0"/>
              <a:t> </a:t>
            </a:r>
            <a:r>
              <a:rPr lang="cy-GB" dirty="0" err="1"/>
              <a:t>Policy</a:t>
            </a:r>
            <a:r>
              <a:rPr lang="cy-GB" dirty="0"/>
              <a:t> </a:t>
            </a:r>
            <a:r>
              <a:rPr lang="cy-GB" dirty="0" err="1"/>
              <a:t>Standards</a:t>
            </a:r>
            <a:r>
              <a:rPr lang="cy-GB" dirty="0"/>
              <a:t>?</a:t>
            </a:r>
          </a:p>
        </p:txBody>
      </p:sp>
      <p:sp>
        <p:nvSpPr>
          <p:cNvPr id="3" name="Isdeitl 2">
            <a:extLst>
              <a:ext uri="{FF2B5EF4-FFF2-40B4-BE49-F238E27FC236}">
                <a16:creationId xmlns:a16="http://schemas.microsoft.com/office/drawing/2014/main" id="{AF0DDED7-6F84-95A9-0725-6EF65B492D3B}"/>
              </a:ext>
            </a:extLst>
          </p:cNvPr>
          <p:cNvSpPr>
            <a:spLocks noGrp="1"/>
          </p:cNvSpPr>
          <p:nvPr>
            <p:ph type="subTitle" idx="1"/>
          </p:nvPr>
        </p:nvSpPr>
        <p:spPr/>
        <p:txBody>
          <a:bodyPr>
            <a:normAutofit lnSpcReduction="10000"/>
          </a:bodyPr>
          <a:lstStyle/>
          <a:p>
            <a:r>
              <a:rPr lang="cy-GB" dirty="0"/>
              <a:t>EMYR LEWIS</a:t>
            </a:r>
          </a:p>
          <a:p>
            <a:endParaRPr lang="cy-GB" dirty="0"/>
          </a:p>
          <a:p>
            <a:r>
              <a:rPr lang="cy-GB" dirty="0"/>
              <a:t>Welsh </a:t>
            </a:r>
            <a:r>
              <a:rPr lang="cy-GB" dirty="0" err="1"/>
              <a:t>Language</a:t>
            </a:r>
            <a:r>
              <a:rPr lang="cy-GB" dirty="0"/>
              <a:t> </a:t>
            </a:r>
            <a:r>
              <a:rPr lang="cy-GB" dirty="0" err="1"/>
              <a:t>Commissioner</a:t>
            </a:r>
            <a:r>
              <a:rPr lang="cy-GB" dirty="0"/>
              <a:t> Seminar 21.11.2023</a:t>
            </a:r>
          </a:p>
        </p:txBody>
      </p:sp>
      <p:pic>
        <p:nvPicPr>
          <p:cNvPr id="5" name="Llun 4" descr="Llun yn cynnwys testun&#10;&#10;Wedi cynhyrchu’r disgrifiad yn awtomatig">
            <a:extLst>
              <a:ext uri="{FF2B5EF4-FFF2-40B4-BE49-F238E27FC236}">
                <a16:creationId xmlns:a16="http://schemas.microsoft.com/office/drawing/2014/main" id="{E3906A31-5C19-BFB0-6E1B-B0BEF8025774}"/>
              </a:ext>
            </a:extLst>
          </p:cNvPr>
          <p:cNvPicPr>
            <a:picLocks noChangeAspect="1"/>
          </p:cNvPicPr>
          <p:nvPr/>
        </p:nvPicPr>
        <p:blipFill>
          <a:blip r:embed="rId2"/>
          <a:stretch>
            <a:fillRect/>
          </a:stretch>
        </p:blipFill>
        <p:spPr>
          <a:xfrm>
            <a:off x="4119631" y="5771886"/>
            <a:ext cx="4120904" cy="632461"/>
          </a:xfrm>
          <a:prstGeom prst="rect">
            <a:avLst/>
          </a:prstGeom>
        </p:spPr>
      </p:pic>
    </p:spTree>
    <p:extLst>
      <p:ext uri="{BB962C8B-B14F-4D97-AF65-F5344CB8AC3E}">
        <p14:creationId xmlns:p14="http://schemas.microsoft.com/office/powerpoint/2010/main" val="3963790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Llun 1">
            <a:extLst>
              <a:ext uri="{FF2B5EF4-FFF2-40B4-BE49-F238E27FC236}">
                <a16:creationId xmlns:a16="http://schemas.microsoft.com/office/drawing/2014/main" id="{DD49A6EB-4CE8-121C-18AF-A44C2B713302}"/>
              </a:ext>
            </a:extLst>
          </p:cNvPr>
          <p:cNvPicPr>
            <a:picLocks noChangeAspect="1"/>
          </p:cNvPicPr>
          <p:nvPr/>
        </p:nvPicPr>
        <p:blipFill>
          <a:blip r:embed="rId2"/>
          <a:stretch>
            <a:fillRect/>
          </a:stretch>
        </p:blipFill>
        <p:spPr>
          <a:xfrm>
            <a:off x="500062" y="704850"/>
            <a:ext cx="11191875" cy="5448300"/>
          </a:xfrm>
          <a:prstGeom prst="rect">
            <a:avLst/>
          </a:prstGeom>
        </p:spPr>
      </p:pic>
    </p:spTree>
    <p:extLst>
      <p:ext uri="{BB962C8B-B14F-4D97-AF65-F5344CB8AC3E}">
        <p14:creationId xmlns:p14="http://schemas.microsoft.com/office/powerpoint/2010/main" val="1366094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Llun 2" descr="Llun yn cynnwys testun&#10;&#10;Wedi cynhyrchu’r disgrifiad yn awtomatig">
            <a:extLst>
              <a:ext uri="{FF2B5EF4-FFF2-40B4-BE49-F238E27FC236}">
                <a16:creationId xmlns:a16="http://schemas.microsoft.com/office/drawing/2014/main" id="{DF5FDBFC-E777-4A23-7F63-A8C35B25A799}"/>
              </a:ext>
            </a:extLst>
          </p:cNvPr>
          <p:cNvPicPr>
            <a:picLocks noChangeAspect="1"/>
          </p:cNvPicPr>
          <p:nvPr/>
        </p:nvPicPr>
        <p:blipFill>
          <a:blip r:embed="rId2"/>
          <a:stretch>
            <a:fillRect/>
          </a:stretch>
        </p:blipFill>
        <p:spPr>
          <a:xfrm>
            <a:off x="676100" y="683172"/>
            <a:ext cx="10701990" cy="5223642"/>
          </a:xfrm>
          <a:prstGeom prst="rect">
            <a:avLst/>
          </a:prstGeom>
        </p:spPr>
      </p:pic>
    </p:spTree>
    <p:extLst>
      <p:ext uri="{BB962C8B-B14F-4D97-AF65-F5344CB8AC3E}">
        <p14:creationId xmlns:p14="http://schemas.microsoft.com/office/powerpoint/2010/main" val="1174870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Llun 1">
            <a:extLst>
              <a:ext uri="{FF2B5EF4-FFF2-40B4-BE49-F238E27FC236}">
                <a16:creationId xmlns:a16="http://schemas.microsoft.com/office/drawing/2014/main" id="{4E311414-6D2A-E0A9-56BB-16C80F959FFF}"/>
              </a:ext>
            </a:extLst>
          </p:cNvPr>
          <p:cNvPicPr>
            <a:picLocks noChangeAspect="1"/>
          </p:cNvPicPr>
          <p:nvPr/>
        </p:nvPicPr>
        <p:blipFill>
          <a:blip r:embed="rId2"/>
          <a:stretch>
            <a:fillRect/>
          </a:stretch>
        </p:blipFill>
        <p:spPr>
          <a:xfrm>
            <a:off x="614362" y="819807"/>
            <a:ext cx="11074153" cy="5370786"/>
          </a:xfrm>
          <a:prstGeom prst="rect">
            <a:avLst/>
          </a:prstGeom>
        </p:spPr>
      </p:pic>
    </p:spTree>
    <p:extLst>
      <p:ext uri="{BB962C8B-B14F-4D97-AF65-F5344CB8AC3E}">
        <p14:creationId xmlns:p14="http://schemas.microsoft.com/office/powerpoint/2010/main" val="4028489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Llun 1">
            <a:extLst>
              <a:ext uri="{FF2B5EF4-FFF2-40B4-BE49-F238E27FC236}">
                <a16:creationId xmlns:a16="http://schemas.microsoft.com/office/drawing/2014/main" id="{1F378641-CFE8-A545-4593-0557A262F4E1}"/>
              </a:ext>
            </a:extLst>
          </p:cNvPr>
          <p:cNvPicPr>
            <a:picLocks noChangeAspect="1"/>
          </p:cNvPicPr>
          <p:nvPr/>
        </p:nvPicPr>
        <p:blipFill>
          <a:blip r:embed="rId2"/>
          <a:stretch>
            <a:fillRect/>
          </a:stretch>
        </p:blipFill>
        <p:spPr>
          <a:xfrm>
            <a:off x="419100" y="428625"/>
            <a:ext cx="11353800" cy="6000750"/>
          </a:xfrm>
          <a:prstGeom prst="rect">
            <a:avLst/>
          </a:prstGeom>
        </p:spPr>
      </p:pic>
    </p:spTree>
    <p:extLst>
      <p:ext uri="{BB962C8B-B14F-4D97-AF65-F5344CB8AC3E}">
        <p14:creationId xmlns:p14="http://schemas.microsoft.com/office/powerpoint/2010/main" val="1990532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itl 1">
            <a:extLst>
              <a:ext uri="{FF2B5EF4-FFF2-40B4-BE49-F238E27FC236}">
                <a16:creationId xmlns:a16="http://schemas.microsoft.com/office/drawing/2014/main" id="{E532C5E9-234E-4CEA-DD60-B70760B05F50}"/>
              </a:ext>
            </a:extLst>
          </p:cNvPr>
          <p:cNvSpPr>
            <a:spLocks noGrp="1"/>
          </p:cNvSpPr>
          <p:nvPr>
            <p:ph type="title"/>
          </p:nvPr>
        </p:nvSpPr>
        <p:spPr/>
        <p:txBody>
          <a:bodyPr/>
          <a:lstStyle/>
          <a:p>
            <a:r>
              <a:rPr lang="cy-GB" dirty="0" err="1"/>
              <a:t>Summing</a:t>
            </a:r>
            <a:r>
              <a:rPr lang="cy-GB" dirty="0"/>
              <a:t> </a:t>
            </a:r>
            <a:r>
              <a:rPr lang="cy-GB" dirty="0" err="1"/>
              <a:t>up</a:t>
            </a:r>
            <a:endParaRPr lang="cy-GB" dirty="0"/>
          </a:p>
        </p:txBody>
      </p:sp>
      <p:sp>
        <p:nvSpPr>
          <p:cNvPr id="3" name="Dalfan Cynnwys 2">
            <a:extLst>
              <a:ext uri="{FF2B5EF4-FFF2-40B4-BE49-F238E27FC236}">
                <a16:creationId xmlns:a16="http://schemas.microsoft.com/office/drawing/2014/main" id="{2B9E1148-9560-96B6-B7A5-FC3F86D3EAC9}"/>
              </a:ext>
            </a:extLst>
          </p:cNvPr>
          <p:cNvSpPr>
            <a:spLocks noGrp="1"/>
          </p:cNvSpPr>
          <p:nvPr>
            <p:ph idx="1"/>
          </p:nvPr>
        </p:nvSpPr>
        <p:spPr>
          <a:xfrm>
            <a:off x="1492469" y="2448910"/>
            <a:ext cx="9461670" cy="3979882"/>
          </a:xfrm>
        </p:spPr>
        <p:txBody>
          <a:bodyPr>
            <a:noAutofit/>
          </a:bodyPr>
          <a:lstStyle/>
          <a:p>
            <a:r>
              <a:rPr lang="en-GB" dirty="0"/>
              <a:t>The policy making standards:</a:t>
            </a:r>
          </a:p>
          <a:p>
            <a:r>
              <a:rPr lang="en-GB" dirty="0"/>
              <a:t>go beyond the idea of Service provision, deriving from the Welsh Language Measure’s wider vision of ensuring that the Welsh language is </a:t>
            </a:r>
            <a:r>
              <a:rPr lang="en-GB" b="1" dirty="0"/>
              <a:t>part of the fabric of Welsh Public life </a:t>
            </a:r>
            <a:r>
              <a:rPr lang="en-GB" dirty="0"/>
              <a:t>and </a:t>
            </a:r>
            <a:r>
              <a:rPr lang="en-GB" b="1" dirty="0"/>
              <a:t>part of the responsibility of Public bodies</a:t>
            </a:r>
          </a:p>
          <a:p>
            <a:r>
              <a:rPr lang="en-GB" dirty="0"/>
              <a:t>ensure that the Welsh language is considered as a </a:t>
            </a:r>
            <a:r>
              <a:rPr lang="en-GB" b="1" dirty="0"/>
              <a:t>mainstream topic </a:t>
            </a:r>
            <a:r>
              <a:rPr lang="en-GB" dirty="0"/>
              <a:t>as Public bodies decide how they go about exercising their Public functions</a:t>
            </a:r>
          </a:p>
          <a:p>
            <a:r>
              <a:rPr lang="en-GB" dirty="0"/>
              <a:t>Focus on the </a:t>
            </a:r>
            <a:r>
              <a:rPr lang="en-GB" b="1" dirty="0"/>
              <a:t>flourishing of Welsh as a living language </a:t>
            </a:r>
            <a:r>
              <a:rPr lang="en-GB" dirty="0"/>
              <a:t>(opportunities to use Welsh) and the language’s </a:t>
            </a:r>
            <a:r>
              <a:rPr lang="en-GB" b="1" dirty="0"/>
              <a:t>equal status </a:t>
            </a:r>
            <a:r>
              <a:rPr lang="en-GB" dirty="0"/>
              <a:t>(and thus those of its speakers) with English</a:t>
            </a:r>
          </a:p>
          <a:p>
            <a:r>
              <a:rPr lang="en-GB" dirty="0"/>
              <a:t>Fulfil the UK’s obligations under the European Charter and best Practice in Public Administration.</a:t>
            </a:r>
          </a:p>
        </p:txBody>
      </p:sp>
    </p:spTree>
    <p:extLst>
      <p:ext uri="{BB962C8B-B14F-4D97-AF65-F5344CB8AC3E}">
        <p14:creationId xmlns:p14="http://schemas.microsoft.com/office/powerpoint/2010/main" val="3946042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itl 1">
            <a:extLst>
              <a:ext uri="{FF2B5EF4-FFF2-40B4-BE49-F238E27FC236}">
                <a16:creationId xmlns:a16="http://schemas.microsoft.com/office/drawing/2014/main" id="{DBB1E8F5-A56A-4BC1-C8DF-9BC0C3DA4299}"/>
              </a:ext>
            </a:extLst>
          </p:cNvPr>
          <p:cNvSpPr>
            <a:spLocks noGrp="1"/>
          </p:cNvSpPr>
          <p:nvPr>
            <p:ph type="ctrTitle"/>
          </p:nvPr>
        </p:nvSpPr>
        <p:spPr/>
        <p:txBody>
          <a:bodyPr/>
          <a:lstStyle/>
          <a:p>
            <a:r>
              <a:rPr lang="cy-GB" dirty="0"/>
              <a:t>Y diwedd</a:t>
            </a:r>
          </a:p>
        </p:txBody>
      </p:sp>
      <p:sp>
        <p:nvSpPr>
          <p:cNvPr id="3" name="Isdeitl 2">
            <a:extLst>
              <a:ext uri="{FF2B5EF4-FFF2-40B4-BE49-F238E27FC236}">
                <a16:creationId xmlns:a16="http://schemas.microsoft.com/office/drawing/2014/main" id="{E6D8CF96-9B27-FB66-1E0D-624BA5901FC9}"/>
              </a:ext>
            </a:extLst>
          </p:cNvPr>
          <p:cNvSpPr>
            <a:spLocks noGrp="1"/>
          </p:cNvSpPr>
          <p:nvPr>
            <p:ph type="subTitle" idx="1"/>
          </p:nvPr>
        </p:nvSpPr>
        <p:spPr/>
        <p:txBody>
          <a:bodyPr/>
          <a:lstStyle/>
          <a:p>
            <a:endParaRPr lang="cy-GB"/>
          </a:p>
        </p:txBody>
      </p:sp>
    </p:spTree>
    <p:extLst>
      <p:ext uri="{BB962C8B-B14F-4D97-AF65-F5344CB8AC3E}">
        <p14:creationId xmlns:p14="http://schemas.microsoft.com/office/powerpoint/2010/main" val="2114290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itl 1">
            <a:extLst>
              <a:ext uri="{FF2B5EF4-FFF2-40B4-BE49-F238E27FC236}">
                <a16:creationId xmlns:a16="http://schemas.microsoft.com/office/drawing/2014/main" id="{6B30C9DB-065E-5573-B751-5F127A01EB7B}"/>
              </a:ext>
            </a:extLst>
          </p:cNvPr>
          <p:cNvSpPr>
            <a:spLocks noGrp="1"/>
          </p:cNvSpPr>
          <p:nvPr>
            <p:ph type="title"/>
          </p:nvPr>
        </p:nvSpPr>
        <p:spPr/>
        <p:txBody>
          <a:bodyPr>
            <a:normAutofit/>
          </a:bodyPr>
          <a:lstStyle/>
          <a:p>
            <a:r>
              <a:rPr lang="en-GB" dirty="0"/>
              <a:t>article 7 European Charter for Regional and Minority Languages</a:t>
            </a:r>
          </a:p>
        </p:txBody>
      </p:sp>
      <p:sp>
        <p:nvSpPr>
          <p:cNvPr id="3" name="Dalfan Cynnwys 2">
            <a:extLst>
              <a:ext uri="{FF2B5EF4-FFF2-40B4-BE49-F238E27FC236}">
                <a16:creationId xmlns:a16="http://schemas.microsoft.com/office/drawing/2014/main" id="{46189882-34C0-722C-419F-544CFF4596E1}"/>
              </a:ext>
            </a:extLst>
          </p:cNvPr>
          <p:cNvSpPr>
            <a:spLocks noGrp="1"/>
          </p:cNvSpPr>
          <p:nvPr>
            <p:ph idx="1"/>
          </p:nvPr>
        </p:nvSpPr>
        <p:spPr>
          <a:xfrm>
            <a:off x="1629103" y="2638044"/>
            <a:ext cx="9175531" cy="3783777"/>
          </a:xfrm>
        </p:spPr>
        <p:txBody>
          <a:bodyPr>
            <a:normAutofit/>
          </a:bodyPr>
          <a:lstStyle/>
          <a:p>
            <a:pPr marL="0" indent="0">
              <a:buNone/>
            </a:pPr>
            <a:br>
              <a:rPr lang="en-GB" dirty="0"/>
            </a:br>
            <a:r>
              <a:rPr lang="en-GB" dirty="0">
                <a:effectLst/>
                <a:latin typeface="Arial" panose="020B0604020202020204" pitchFamily="34" charset="0"/>
              </a:rPr>
              <a:t>1 In respect of regional or minority languages, within the territories in which such languages are used and according to the situation of each language, </a:t>
            </a:r>
            <a:r>
              <a:rPr lang="en-GB" b="1" dirty="0">
                <a:effectLst/>
                <a:latin typeface="Arial" panose="020B0604020202020204" pitchFamily="34" charset="0"/>
              </a:rPr>
              <a:t>the Parties shall base their policies, legislation and practice </a:t>
            </a:r>
            <a:r>
              <a:rPr lang="en-GB" dirty="0">
                <a:effectLst/>
                <a:latin typeface="Arial" panose="020B0604020202020204" pitchFamily="34" charset="0"/>
              </a:rPr>
              <a:t>on the following objectives and principles:</a:t>
            </a:r>
          </a:p>
          <a:p>
            <a:pPr marL="0" indent="0">
              <a:buNone/>
            </a:pPr>
            <a:r>
              <a:rPr lang="en-GB" dirty="0">
                <a:latin typeface="Arial" panose="020B0604020202020204" pitchFamily="34" charset="0"/>
              </a:rPr>
              <a:t>c</a:t>
            </a:r>
            <a:r>
              <a:rPr lang="en-GB" dirty="0">
                <a:effectLst/>
                <a:latin typeface="Arial" panose="020B0604020202020204" pitchFamily="34" charset="0"/>
              </a:rPr>
              <a:t> the need for resolute action to promote regional or minority languages in order to</a:t>
            </a:r>
            <a:br>
              <a:rPr lang="en-GB" dirty="0">
                <a:effectLst/>
                <a:latin typeface="Arial" panose="020B0604020202020204" pitchFamily="34" charset="0"/>
              </a:rPr>
            </a:br>
            <a:r>
              <a:rPr lang="en-GB" dirty="0">
                <a:effectLst/>
                <a:latin typeface="Arial" panose="020B0604020202020204" pitchFamily="34" charset="0"/>
              </a:rPr>
              <a:t>safeguard them;</a:t>
            </a:r>
          </a:p>
          <a:p>
            <a:pPr marL="0" indent="0">
              <a:buNone/>
            </a:pPr>
            <a:br>
              <a:rPr lang="en-GB" dirty="0">
                <a:effectLst/>
                <a:latin typeface="Arial" panose="020B0604020202020204" pitchFamily="34" charset="0"/>
              </a:rPr>
            </a:br>
            <a:r>
              <a:rPr lang="en-GB" dirty="0">
                <a:effectLst/>
                <a:latin typeface="Arial" panose="020B0604020202020204" pitchFamily="34" charset="0"/>
              </a:rPr>
              <a:t>d the facilitation and/or encouragement of the use of regional or minority languages, in</a:t>
            </a:r>
            <a:br>
              <a:rPr lang="en-GB" dirty="0">
                <a:effectLst/>
                <a:latin typeface="Arial" panose="020B0604020202020204" pitchFamily="34" charset="0"/>
              </a:rPr>
            </a:br>
            <a:r>
              <a:rPr lang="en-GB" dirty="0">
                <a:effectLst/>
                <a:latin typeface="Arial" panose="020B0604020202020204" pitchFamily="34" charset="0"/>
              </a:rPr>
              <a:t>speech and writing, in public and private life;</a:t>
            </a:r>
            <a:endParaRPr lang="cy-GB" dirty="0"/>
          </a:p>
        </p:txBody>
      </p:sp>
    </p:spTree>
    <p:extLst>
      <p:ext uri="{BB962C8B-B14F-4D97-AF65-F5344CB8AC3E}">
        <p14:creationId xmlns:p14="http://schemas.microsoft.com/office/powerpoint/2010/main" val="4250579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itl 1">
            <a:extLst>
              <a:ext uri="{FF2B5EF4-FFF2-40B4-BE49-F238E27FC236}">
                <a16:creationId xmlns:a16="http://schemas.microsoft.com/office/drawing/2014/main" id="{6B30C9DB-065E-5573-B751-5F127A01EB7B}"/>
              </a:ext>
            </a:extLst>
          </p:cNvPr>
          <p:cNvSpPr>
            <a:spLocks noGrp="1"/>
          </p:cNvSpPr>
          <p:nvPr>
            <p:ph type="title"/>
          </p:nvPr>
        </p:nvSpPr>
        <p:spPr/>
        <p:txBody>
          <a:bodyPr/>
          <a:lstStyle/>
          <a:p>
            <a:r>
              <a:rPr lang="en-GB" dirty="0"/>
              <a:t>article 7 European Charter for Regional and Minority Languages</a:t>
            </a:r>
            <a:endParaRPr lang="cy-GB" dirty="0"/>
          </a:p>
        </p:txBody>
      </p:sp>
      <p:sp>
        <p:nvSpPr>
          <p:cNvPr id="3" name="Dalfan Cynnwys 2">
            <a:extLst>
              <a:ext uri="{FF2B5EF4-FFF2-40B4-BE49-F238E27FC236}">
                <a16:creationId xmlns:a16="http://schemas.microsoft.com/office/drawing/2014/main" id="{46189882-34C0-722C-419F-544CFF4596E1}"/>
              </a:ext>
            </a:extLst>
          </p:cNvPr>
          <p:cNvSpPr>
            <a:spLocks noGrp="1"/>
          </p:cNvSpPr>
          <p:nvPr>
            <p:ph idx="1"/>
          </p:nvPr>
        </p:nvSpPr>
        <p:spPr>
          <a:xfrm>
            <a:off x="1629103" y="2638044"/>
            <a:ext cx="9175531" cy="3783777"/>
          </a:xfrm>
        </p:spPr>
        <p:txBody>
          <a:bodyPr>
            <a:normAutofit/>
          </a:bodyPr>
          <a:lstStyle/>
          <a:p>
            <a:pPr marL="0" indent="0">
              <a:buNone/>
            </a:pPr>
            <a:br>
              <a:rPr lang="en-GB" dirty="0"/>
            </a:br>
            <a:r>
              <a:rPr lang="en-GB" dirty="0"/>
              <a:t>2 </a:t>
            </a:r>
            <a:r>
              <a:rPr lang="en-GB" dirty="0">
                <a:effectLst/>
                <a:latin typeface="Arial" panose="020B0604020202020204" pitchFamily="34" charset="0"/>
              </a:rPr>
              <a:t>The Parties undertake to eliminate, if they have not yet done so, any unjustified distinction, exclusion, restriction or preference relating to the use of a regional or minority language and intended to discourage or endanger the maintenance or development of it. The adoption of special measures in favour of regional or minority languages aimed at promoting equality between the users of these languages and the rest of the population or which take due account of their specific conditions is not considered to be an act of discrimination against the users of more widely-used languages</a:t>
            </a:r>
          </a:p>
          <a:p>
            <a:pPr marL="0" indent="0">
              <a:buNone/>
            </a:pPr>
            <a:endParaRPr lang="en-GB" dirty="0">
              <a:latin typeface="Arial" panose="020B0604020202020204" pitchFamily="34" charset="0"/>
            </a:endParaRPr>
          </a:p>
          <a:p>
            <a:pPr marL="0" indent="0">
              <a:buNone/>
            </a:pPr>
            <a:r>
              <a:rPr lang="en-GB" dirty="0">
                <a:latin typeface="Arial" panose="020B0604020202020204" pitchFamily="34" charset="0"/>
              </a:rPr>
              <a:t>4 </a:t>
            </a:r>
            <a:r>
              <a:rPr lang="en-GB" b="1" dirty="0">
                <a:effectLst/>
                <a:latin typeface="Arial" panose="020B0604020202020204" pitchFamily="34" charset="0"/>
              </a:rPr>
              <a:t>In determining their policy </a:t>
            </a:r>
            <a:r>
              <a:rPr lang="en-GB" dirty="0">
                <a:effectLst/>
                <a:latin typeface="Arial" panose="020B0604020202020204" pitchFamily="34" charset="0"/>
              </a:rPr>
              <a:t>with regard to regional or minority languages, the Parties </a:t>
            </a:r>
            <a:r>
              <a:rPr lang="en-GB" b="1" dirty="0">
                <a:effectLst/>
                <a:latin typeface="Arial" panose="020B0604020202020204" pitchFamily="34" charset="0"/>
              </a:rPr>
              <a:t>shall take into consideration the needs and wishes expressed </a:t>
            </a:r>
            <a:r>
              <a:rPr lang="en-GB" dirty="0">
                <a:effectLst/>
                <a:latin typeface="Arial" panose="020B0604020202020204" pitchFamily="34" charset="0"/>
              </a:rPr>
              <a:t>by the groups which use such languages…</a:t>
            </a:r>
            <a:endParaRPr lang="cy-GB" dirty="0"/>
          </a:p>
        </p:txBody>
      </p:sp>
    </p:spTree>
    <p:extLst>
      <p:ext uri="{BB962C8B-B14F-4D97-AF65-F5344CB8AC3E}">
        <p14:creationId xmlns:p14="http://schemas.microsoft.com/office/powerpoint/2010/main" val="3963761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itl 1">
            <a:extLst>
              <a:ext uri="{FF2B5EF4-FFF2-40B4-BE49-F238E27FC236}">
                <a16:creationId xmlns:a16="http://schemas.microsoft.com/office/drawing/2014/main" id="{68F0DA73-608C-FAEF-784D-307D8DA4E275}"/>
              </a:ext>
            </a:extLst>
          </p:cNvPr>
          <p:cNvSpPr>
            <a:spLocks noGrp="1"/>
          </p:cNvSpPr>
          <p:nvPr>
            <p:ph type="title"/>
          </p:nvPr>
        </p:nvSpPr>
        <p:spPr/>
        <p:txBody>
          <a:bodyPr/>
          <a:lstStyle/>
          <a:p>
            <a:r>
              <a:rPr lang="cy-GB" dirty="0" err="1"/>
              <a:t>Background</a:t>
            </a:r>
            <a:r>
              <a:rPr lang="cy-GB" dirty="0"/>
              <a:t> to Welsh </a:t>
            </a:r>
            <a:r>
              <a:rPr lang="cy-GB" dirty="0" err="1"/>
              <a:t>Language</a:t>
            </a:r>
            <a:r>
              <a:rPr lang="cy-GB" dirty="0"/>
              <a:t> (Wales) </a:t>
            </a:r>
            <a:r>
              <a:rPr lang="cy-GB" dirty="0" err="1"/>
              <a:t>Measure</a:t>
            </a:r>
            <a:r>
              <a:rPr lang="cy-GB" dirty="0"/>
              <a:t> 2011</a:t>
            </a:r>
          </a:p>
        </p:txBody>
      </p:sp>
      <p:sp>
        <p:nvSpPr>
          <p:cNvPr id="3" name="Dalfan Cynnwys 2">
            <a:extLst>
              <a:ext uri="{FF2B5EF4-FFF2-40B4-BE49-F238E27FC236}">
                <a16:creationId xmlns:a16="http://schemas.microsoft.com/office/drawing/2014/main" id="{BF9C96E4-1658-316F-2E07-4F40C61AF631}"/>
              </a:ext>
            </a:extLst>
          </p:cNvPr>
          <p:cNvSpPr>
            <a:spLocks noGrp="1"/>
          </p:cNvSpPr>
          <p:nvPr>
            <p:ph idx="1"/>
          </p:nvPr>
        </p:nvSpPr>
        <p:spPr>
          <a:xfrm>
            <a:off x="1460938" y="2732690"/>
            <a:ext cx="8826062" cy="3419632"/>
          </a:xfrm>
        </p:spPr>
        <p:txBody>
          <a:bodyPr>
            <a:normAutofit/>
          </a:bodyPr>
          <a:lstStyle/>
          <a:p>
            <a:pPr lvl="1"/>
            <a:r>
              <a:rPr lang="en-GB" sz="1800" dirty="0"/>
              <a:t>Lack of official / legal status of the Welsh language within the framework of the law of England and Wales</a:t>
            </a:r>
          </a:p>
          <a:p>
            <a:pPr lvl="1"/>
            <a:r>
              <a:rPr lang="en-GB" sz="1800" dirty="0"/>
              <a:t>The Welsh Language Act 1993</a:t>
            </a:r>
          </a:p>
          <a:p>
            <a:pPr lvl="2"/>
            <a:r>
              <a:rPr lang="en-GB" sz="1800" dirty="0"/>
              <a:t>Board promoting and facilitating the use of the Welsh language</a:t>
            </a:r>
          </a:p>
          <a:p>
            <a:pPr lvl="2"/>
            <a:r>
              <a:rPr lang="en-GB" sz="1800" dirty="0"/>
              <a:t>The concept of providing services - the 'soft law' model of the language schemes</a:t>
            </a:r>
          </a:p>
          <a:p>
            <a:pPr lvl="1"/>
            <a:endParaRPr lang="cy-GB" sz="1800" dirty="0"/>
          </a:p>
        </p:txBody>
      </p:sp>
    </p:spTree>
    <p:extLst>
      <p:ext uri="{BB962C8B-B14F-4D97-AF65-F5344CB8AC3E}">
        <p14:creationId xmlns:p14="http://schemas.microsoft.com/office/powerpoint/2010/main" val="2371327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itl 1">
            <a:extLst>
              <a:ext uri="{FF2B5EF4-FFF2-40B4-BE49-F238E27FC236}">
                <a16:creationId xmlns:a16="http://schemas.microsoft.com/office/drawing/2014/main" id="{0B2BFBB0-27EA-F765-07BE-181DD5E8CEBA}"/>
              </a:ext>
            </a:extLst>
          </p:cNvPr>
          <p:cNvSpPr>
            <a:spLocks noGrp="1"/>
          </p:cNvSpPr>
          <p:nvPr>
            <p:ph type="title"/>
          </p:nvPr>
        </p:nvSpPr>
        <p:spPr/>
        <p:txBody>
          <a:bodyPr>
            <a:normAutofit fontScale="90000"/>
          </a:bodyPr>
          <a:lstStyle/>
          <a:p>
            <a:r>
              <a:rPr lang="cy-GB" dirty="0"/>
              <a:t>Welsh </a:t>
            </a:r>
            <a:r>
              <a:rPr lang="cy-GB" dirty="0" err="1"/>
              <a:t>Language</a:t>
            </a:r>
            <a:r>
              <a:rPr lang="cy-GB" dirty="0"/>
              <a:t> (Wales) </a:t>
            </a:r>
            <a:r>
              <a:rPr lang="cy-GB" dirty="0" err="1"/>
              <a:t>Measure</a:t>
            </a:r>
            <a:r>
              <a:rPr lang="cy-GB" dirty="0"/>
              <a:t> 2011</a:t>
            </a:r>
            <a:br>
              <a:rPr lang="cy-GB" dirty="0"/>
            </a:br>
            <a:endParaRPr lang="cy-GB" dirty="0"/>
          </a:p>
        </p:txBody>
      </p:sp>
      <p:sp>
        <p:nvSpPr>
          <p:cNvPr id="3" name="Dalfan Cynnwys 2">
            <a:extLst>
              <a:ext uri="{FF2B5EF4-FFF2-40B4-BE49-F238E27FC236}">
                <a16:creationId xmlns:a16="http://schemas.microsoft.com/office/drawing/2014/main" id="{96DC98B9-167C-D884-8D65-03CA1AE4B77B}"/>
              </a:ext>
            </a:extLst>
          </p:cNvPr>
          <p:cNvSpPr>
            <a:spLocks noGrp="1"/>
          </p:cNvSpPr>
          <p:nvPr>
            <p:ph idx="1"/>
          </p:nvPr>
        </p:nvSpPr>
        <p:spPr/>
        <p:txBody>
          <a:bodyPr>
            <a:normAutofit/>
          </a:bodyPr>
          <a:lstStyle/>
          <a:p>
            <a:r>
              <a:rPr lang="en-GB" sz="2000" dirty="0"/>
              <a:t>Commissioner promotes and facilitates, but also...</a:t>
            </a:r>
          </a:p>
          <a:p>
            <a:r>
              <a:rPr lang="en-GB" sz="2000" dirty="0"/>
              <a:t>Declares the official status of the Welsh language and </a:t>
            </a:r>
          </a:p>
          <a:p>
            <a:r>
              <a:rPr lang="en-GB" sz="2000" dirty="0"/>
              <a:t>establishes the principle that the Welsh language should not be treated less favourably than the English language (equality of the Welsh language).</a:t>
            </a:r>
          </a:p>
        </p:txBody>
      </p:sp>
    </p:spTree>
    <p:extLst>
      <p:ext uri="{BB962C8B-B14F-4D97-AF65-F5344CB8AC3E}">
        <p14:creationId xmlns:p14="http://schemas.microsoft.com/office/powerpoint/2010/main" val="4117760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itl 1">
            <a:extLst>
              <a:ext uri="{FF2B5EF4-FFF2-40B4-BE49-F238E27FC236}">
                <a16:creationId xmlns:a16="http://schemas.microsoft.com/office/drawing/2014/main" id="{0B2BFBB0-27EA-F765-07BE-181DD5E8CEBA}"/>
              </a:ext>
            </a:extLst>
          </p:cNvPr>
          <p:cNvSpPr>
            <a:spLocks noGrp="1"/>
          </p:cNvSpPr>
          <p:nvPr>
            <p:ph type="title"/>
          </p:nvPr>
        </p:nvSpPr>
        <p:spPr/>
        <p:txBody>
          <a:bodyPr>
            <a:normAutofit fontScale="90000"/>
          </a:bodyPr>
          <a:lstStyle/>
          <a:p>
            <a:r>
              <a:rPr lang="cy-GB" dirty="0"/>
              <a:t>Welsh </a:t>
            </a:r>
            <a:r>
              <a:rPr lang="cy-GB" dirty="0" err="1"/>
              <a:t>Language</a:t>
            </a:r>
            <a:r>
              <a:rPr lang="cy-GB" dirty="0"/>
              <a:t> (Wales) </a:t>
            </a:r>
            <a:r>
              <a:rPr lang="cy-GB" dirty="0" err="1"/>
              <a:t>Measure</a:t>
            </a:r>
            <a:r>
              <a:rPr lang="cy-GB" dirty="0"/>
              <a:t> 2011</a:t>
            </a:r>
            <a:br>
              <a:rPr lang="cy-GB" dirty="0"/>
            </a:br>
            <a:endParaRPr lang="cy-GB" dirty="0"/>
          </a:p>
        </p:txBody>
      </p:sp>
      <p:sp>
        <p:nvSpPr>
          <p:cNvPr id="3" name="Dalfan Cynnwys 2">
            <a:extLst>
              <a:ext uri="{FF2B5EF4-FFF2-40B4-BE49-F238E27FC236}">
                <a16:creationId xmlns:a16="http://schemas.microsoft.com/office/drawing/2014/main" id="{96DC98B9-167C-D884-8D65-03CA1AE4B77B}"/>
              </a:ext>
            </a:extLst>
          </p:cNvPr>
          <p:cNvSpPr>
            <a:spLocks noGrp="1"/>
          </p:cNvSpPr>
          <p:nvPr>
            <p:ph idx="1"/>
          </p:nvPr>
        </p:nvSpPr>
        <p:spPr/>
        <p:txBody>
          <a:bodyPr>
            <a:normAutofit/>
          </a:bodyPr>
          <a:lstStyle/>
          <a:p>
            <a:r>
              <a:rPr lang="en-GB" sz="2000" dirty="0"/>
              <a:t>Creates a ‘harder’' system of standards</a:t>
            </a:r>
          </a:p>
          <a:p>
            <a:r>
              <a:rPr lang="en-GB" sz="2000" dirty="0"/>
              <a:t>going beyond the provision of services </a:t>
            </a:r>
          </a:p>
          <a:p>
            <a:r>
              <a:rPr lang="en-GB" sz="2000" dirty="0"/>
              <a:t>trying to ensure that the status, welfare and use of the Welsh language form part of the fabric of public life in Wales (promotion standards, operating standards) and </a:t>
            </a:r>
          </a:p>
          <a:p>
            <a:r>
              <a:rPr lang="en-GB" sz="2000" dirty="0"/>
              <a:t>part of the responsibility of public bodies in Wales (compare legislation about the environment - in terms of principle if not in terms of legal nature).</a:t>
            </a:r>
            <a:endParaRPr lang="cy-GB" dirty="0"/>
          </a:p>
        </p:txBody>
      </p:sp>
    </p:spTree>
    <p:extLst>
      <p:ext uri="{BB962C8B-B14F-4D97-AF65-F5344CB8AC3E}">
        <p14:creationId xmlns:p14="http://schemas.microsoft.com/office/powerpoint/2010/main" val="2591731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itl 1">
            <a:extLst>
              <a:ext uri="{FF2B5EF4-FFF2-40B4-BE49-F238E27FC236}">
                <a16:creationId xmlns:a16="http://schemas.microsoft.com/office/drawing/2014/main" id="{F129654C-0BD9-B825-D240-5E8A655FD5F7}"/>
              </a:ext>
            </a:extLst>
          </p:cNvPr>
          <p:cNvSpPr>
            <a:spLocks noGrp="1"/>
          </p:cNvSpPr>
          <p:nvPr>
            <p:ph type="title"/>
          </p:nvPr>
        </p:nvSpPr>
        <p:spPr/>
        <p:txBody>
          <a:bodyPr/>
          <a:lstStyle/>
          <a:p>
            <a:r>
              <a:rPr lang="cy-GB" dirty="0"/>
              <a:t>The </a:t>
            </a:r>
            <a:r>
              <a:rPr lang="cy-GB" dirty="0" err="1"/>
              <a:t>Policy</a:t>
            </a:r>
            <a:r>
              <a:rPr lang="cy-GB" dirty="0"/>
              <a:t> </a:t>
            </a:r>
            <a:r>
              <a:rPr lang="cy-GB" dirty="0" err="1"/>
              <a:t>Making</a:t>
            </a:r>
            <a:r>
              <a:rPr lang="cy-GB" dirty="0"/>
              <a:t> </a:t>
            </a:r>
            <a:r>
              <a:rPr lang="cy-GB"/>
              <a:t>Standards</a:t>
            </a:r>
            <a:endParaRPr lang="cy-GB" dirty="0"/>
          </a:p>
        </p:txBody>
      </p:sp>
      <p:sp>
        <p:nvSpPr>
          <p:cNvPr id="3" name="Dalfan Cynnwys 2">
            <a:extLst>
              <a:ext uri="{FF2B5EF4-FFF2-40B4-BE49-F238E27FC236}">
                <a16:creationId xmlns:a16="http://schemas.microsoft.com/office/drawing/2014/main" id="{A4C187C3-F08F-A05C-B9D0-31DAF650370A}"/>
              </a:ext>
            </a:extLst>
          </p:cNvPr>
          <p:cNvSpPr>
            <a:spLocks noGrp="1"/>
          </p:cNvSpPr>
          <p:nvPr>
            <p:ph idx="1"/>
          </p:nvPr>
        </p:nvSpPr>
        <p:spPr/>
        <p:txBody>
          <a:bodyPr>
            <a:normAutofit lnSpcReduction="10000"/>
          </a:bodyPr>
          <a:lstStyle/>
          <a:p>
            <a:r>
              <a:rPr lang="en-GB" sz="2800" dirty="0"/>
              <a:t>Sections 26 and 29 of the Measure</a:t>
            </a:r>
          </a:p>
          <a:p>
            <a:r>
              <a:rPr lang="en-GB" sz="2800" dirty="0"/>
              <a:t>Regulations (secondary legislation) made by Welsh Ministers</a:t>
            </a:r>
          </a:p>
          <a:p>
            <a:r>
              <a:rPr lang="en-GB" sz="2800" dirty="0"/>
              <a:t>Prioritising</a:t>
            </a:r>
          </a:p>
          <a:p>
            <a:pPr lvl="1"/>
            <a:r>
              <a:rPr lang="en-GB" sz="2800" b="1" dirty="0"/>
              <a:t>Use</a:t>
            </a:r>
            <a:r>
              <a:rPr lang="en-GB" sz="2800" dirty="0"/>
              <a:t> of the Welsh language and</a:t>
            </a:r>
          </a:p>
          <a:p>
            <a:pPr lvl="1"/>
            <a:r>
              <a:rPr lang="en-GB" sz="2800" dirty="0"/>
              <a:t>The </a:t>
            </a:r>
            <a:r>
              <a:rPr lang="en-GB" sz="2800" b="1" dirty="0"/>
              <a:t>status </a:t>
            </a:r>
            <a:r>
              <a:rPr lang="en-GB" sz="2800" dirty="0"/>
              <a:t>of the Welsh language</a:t>
            </a:r>
          </a:p>
        </p:txBody>
      </p:sp>
    </p:spTree>
    <p:extLst>
      <p:ext uri="{BB962C8B-B14F-4D97-AF65-F5344CB8AC3E}">
        <p14:creationId xmlns:p14="http://schemas.microsoft.com/office/powerpoint/2010/main" val="2234532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Llun 1">
            <a:extLst>
              <a:ext uri="{FF2B5EF4-FFF2-40B4-BE49-F238E27FC236}">
                <a16:creationId xmlns:a16="http://schemas.microsoft.com/office/drawing/2014/main" id="{07E0E7FF-99C8-2451-344B-76125947BD66}"/>
              </a:ext>
            </a:extLst>
          </p:cNvPr>
          <p:cNvPicPr>
            <a:picLocks noChangeAspect="1"/>
          </p:cNvPicPr>
          <p:nvPr/>
        </p:nvPicPr>
        <p:blipFill>
          <a:blip r:embed="rId2"/>
          <a:stretch>
            <a:fillRect/>
          </a:stretch>
        </p:blipFill>
        <p:spPr>
          <a:xfrm>
            <a:off x="547687" y="109537"/>
            <a:ext cx="11096625" cy="6638925"/>
          </a:xfrm>
          <a:prstGeom prst="rect">
            <a:avLst/>
          </a:prstGeom>
        </p:spPr>
      </p:pic>
    </p:spTree>
    <p:extLst>
      <p:ext uri="{BB962C8B-B14F-4D97-AF65-F5344CB8AC3E}">
        <p14:creationId xmlns:p14="http://schemas.microsoft.com/office/powerpoint/2010/main" val="1516044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itl 1">
            <a:extLst>
              <a:ext uri="{FF2B5EF4-FFF2-40B4-BE49-F238E27FC236}">
                <a16:creationId xmlns:a16="http://schemas.microsoft.com/office/drawing/2014/main" id="{930814D0-8008-733B-F286-83EEF43BE5ED}"/>
              </a:ext>
            </a:extLst>
          </p:cNvPr>
          <p:cNvSpPr>
            <a:spLocks noGrp="1"/>
          </p:cNvSpPr>
          <p:nvPr>
            <p:ph type="title"/>
          </p:nvPr>
        </p:nvSpPr>
        <p:spPr/>
        <p:txBody>
          <a:bodyPr/>
          <a:lstStyle/>
          <a:p>
            <a:r>
              <a:rPr lang="cy-GB" dirty="0" err="1"/>
              <a:t>Types</a:t>
            </a:r>
            <a:r>
              <a:rPr lang="cy-GB" dirty="0"/>
              <a:t> of </a:t>
            </a:r>
            <a:r>
              <a:rPr lang="cy-GB" dirty="0" err="1"/>
              <a:t>Policy</a:t>
            </a:r>
            <a:r>
              <a:rPr lang="cy-GB" dirty="0"/>
              <a:t> </a:t>
            </a:r>
            <a:r>
              <a:rPr lang="cy-GB" dirty="0" err="1"/>
              <a:t>Making</a:t>
            </a:r>
            <a:r>
              <a:rPr lang="cy-GB" dirty="0"/>
              <a:t> </a:t>
            </a:r>
            <a:r>
              <a:rPr lang="cy-GB" dirty="0" err="1"/>
              <a:t>Standards</a:t>
            </a:r>
            <a:endParaRPr lang="cy-GB" dirty="0"/>
          </a:p>
        </p:txBody>
      </p:sp>
      <p:sp>
        <p:nvSpPr>
          <p:cNvPr id="3" name="Dalfan Cynnwys 2">
            <a:extLst>
              <a:ext uri="{FF2B5EF4-FFF2-40B4-BE49-F238E27FC236}">
                <a16:creationId xmlns:a16="http://schemas.microsoft.com/office/drawing/2014/main" id="{597EC0F4-6411-04DE-3271-A5A937E38072}"/>
              </a:ext>
            </a:extLst>
          </p:cNvPr>
          <p:cNvSpPr>
            <a:spLocks noGrp="1"/>
          </p:cNvSpPr>
          <p:nvPr>
            <p:ph idx="1"/>
          </p:nvPr>
        </p:nvSpPr>
        <p:spPr>
          <a:xfrm>
            <a:off x="2231135" y="2638044"/>
            <a:ext cx="8268699" cy="3415915"/>
          </a:xfrm>
        </p:spPr>
        <p:txBody>
          <a:bodyPr>
            <a:noAutofit/>
          </a:bodyPr>
          <a:lstStyle/>
          <a:p>
            <a:r>
              <a:rPr lang="en-GB" sz="2400" dirty="0"/>
              <a:t>e.g. Schedule 2 of the Welsh Language Standards (No 1) Regulations 2015</a:t>
            </a:r>
          </a:p>
          <a:p>
            <a:r>
              <a:rPr lang="en-GB" sz="2400" dirty="0"/>
              <a:t>Welsh Ministers, County and County Borough Councils, National Parks Authorities</a:t>
            </a:r>
          </a:p>
          <a:p>
            <a:r>
              <a:rPr lang="en-GB" sz="2400" dirty="0"/>
              <a:t>Go beyond ‘considering’ by creating duties around the Process of gathering evidence in order to make a policy decision, reflecting the principles of best Practice in Public administration</a:t>
            </a:r>
          </a:p>
        </p:txBody>
      </p:sp>
    </p:spTree>
    <p:extLst>
      <p:ext uri="{BB962C8B-B14F-4D97-AF65-F5344CB8AC3E}">
        <p14:creationId xmlns:p14="http://schemas.microsoft.com/office/powerpoint/2010/main" val="2184393347"/>
      </p:ext>
    </p:extLst>
  </p:cSld>
  <p:clrMapOvr>
    <a:masterClrMapping/>
  </p:clrMapOvr>
</p:sld>
</file>

<file path=ppt/theme/theme1.xml><?xml version="1.0" encoding="utf-8"?>
<a:theme xmlns:a="http://schemas.openxmlformats.org/drawingml/2006/main" name="Pars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70</TotalTime>
  <Words>660</Words>
  <Application>Microsoft Office PowerPoint</Application>
  <PresentationFormat>Sgrin Lydan</PresentationFormat>
  <Paragraphs>43</Paragraphs>
  <Slides>15</Slides>
  <Notes>0</Notes>
  <HiddenSlides>0</HiddenSlides>
  <MMClips>0</MMClips>
  <ScaleCrop>false</ScaleCrop>
  <HeadingPairs>
    <vt:vector size="6" baseType="variant">
      <vt:variant>
        <vt:lpstr>Ffontiau a Ddefnyddiwyd</vt:lpstr>
      </vt:variant>
      <vt:variant>
        <vt:i4>2</vt:i4>
      </vt:variant>
      <vt:variant>
        <vt:lpstr>Thema</vt:lpstr>
      </vt:variant>
      <vt:variant>
        <vt:i4>1</vt:i4>
      </vt:variant>
      <vt:variant>
        <vt:lpstr>Teitlau Sleidiau</vt:lpstr>
      </vt:variant>
      <vt:variant>
        <vt:i4>15</vt:i4>
      </vt:variant>
    </vt:vector>
  </HeadingPairs>
  <TitlesOfParts>
    <vt:vector size="18" baseType="lpstr">
      <vt:lpstr>Arial</vt:lpstr>
      <vt:lpstr>Gill Sans MT</vt:lpstr>
      <vt:lpstr>Parsel</vt:lpstr>
      <vt:lpstr>Why Policy Standards?</vt:lpstr>
      <vt:lpstr>article 7 European Charter for Regional and Minority Languages</vt:lpstr>
      <vt:lpstr>article 7 European Charter for Regional and Minority Languages</vt:lpstr>
      <vt:lpstr>Background to Welsh Language (Wales) Measure 2011</vt:lpstr>
      <vt:lpstr>Welsh Language (Wales) Measure 2011 </vt:lpstr>
      <vt:lpstr>Welsh Language (Wales) Measure 2011 </vt:lpstr>
      <vt:lpstr>The Policy Making Standards</vt:lpstr>
      <vt:lpstr>Cyflwyniad PowerPoint</vt:lpstr>
      <vt:lpstr>Types of Policy Making Standards</vt:lpstr>
      <vt:lpstr>Cyflwyniad PowerPoint</vt:lpstr>
      <vt:lpstr>Cyflwyniad PowerPoint</vt:lpstr>
      <vt:lpstr>Cyflwyniad PowerPoint</vt:lpstr>
      <vt:lpstr>Cyflwyniad PowerPoint</vt:lpstr>
      <vt:lpstr>Summing up</vt:lpstr>
      <vt:lpstr>Y diwedd</vt:lpstr>
    </vt:vector>
  </TitlesOfParts>
  <Company>Aberystwyth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Policy Standards?</dc:title>
  <dc:creator>Emyr Lewis [tol20] (Staff)</dc:creator>
  <cp:lastModifiedBy>Emyr Lewis [tol20] (Staff)</cp:lastModifiedBy>
  <cp:revision>5</cp:revision>
  <dcterms:created xsi:type="dcterms:W3CDTF">2023-01-18T15:53:27Z</dcterms:created>
  <dcterms:modified xsi:type="dcterms:W3CDTF">2023-11-20T12:14:53Z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2dfecbd-fc97-4e8a-a9cd-19ed496c406e_Enabled">
    <vt:lpwstr>true</vt:lpwstr>
  </property>
  <property fmtid="{D5CDD505-2E9C-101B-9397-08002B2CF9AE}" pid="3" name="MSIP_Label_f2dfecbd-fc97-4e8a-a9cd-19ed496c406e_SetDate">
    <vt:lpwstr>2023-01-18T15:59:06Z</vt:lpwstr>
  </property>
  <property fmtid="{D5CDD505-2E9C-101B-9397-08002B2CF9AE}" pid="4" name="MSIP_Label_f2dfecbd-fc97-4e8a-a9cd-19ed496c406e_Method">
    <vt:lpwstr>Standard</vt:lpwstr>
  </property>
  <property fmtid="{D5CDD505-2E9C-101B-9397-08002B2CF9AE}" pid="5" name="MSIP_Label_f2dfecbd-fc97-4e8a-a9cd-19ed496c406e_Name">
    <vt:lpwstr>defa4170-0d19-0005-0004-bc88714345d2</vt:lpwstr>
  </property>
  <property fmtid="{D5CDD505-2E9C-101B-9397-08002B2CF9AE}" pid="6" name="MSIP_Label_f2dfecbd-fc97-4e8a-a9cd-19ed496c406e_SiteId">
    <vt:lpwstr>d47b090e-3f5a-4ca0-84d0-9f89d269f175</vt:lpwstr>
  </property>
  <property fmtid="{D5CDD505-2E9C-101B-9397-08002B2CF9AE}" pid="7" name="MSIP_Label_f2dfecbd-fc97-4e8a-a9cd-19ed496c406e_ActionId">
    <vt:lpwstr>effc2701-c03a-4a61-9c8d-da42197cfe92</vt:lpwstr>
  </property>
  <property fmtid="{D5CDD505-2E9C-101B-9397-08002B2CF9AE}" pid="8" name="MSIP_Label_f2dfecbd-fc97-4e8a-a9cd-19ed496c406e_ContentBits">
    <vt:lpwstr>0</vt:lpwstr>
  </property>
</Properties>
</file>